
<file path=[Content_Types].xml><?xml version="1.0" encoding="utf-8"?>
<Types xmlns="http://schemas.openxmlformats.org/package/2006/content-types">
  <Default Extension="jpeg" ContentType="image/jpe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408" r:id="rId3"/>
    <p:sldId id="370" r:id="rId5"/>
    <p:sldId id="374" r:id="rId6"/>
    <p:sldId id="428" r:id="rId7"/>
    <p:sldId id="430" r:id="rId8"/>
    <p:sldId id="443" r:id="rId9"/>
    <p:sldId id="444" r:id="rId10"/>
    <p:sldId id="409" r:id="rId11"/>
    <p:sldId id="427" r:id="rId12"/>
    <p:sldId id="431" r:id="rId13"/>
    <p:sldId id="421" r:id="rId14"/>
    <p:sldId id="410" r:id="rId15"/>
    <p:sldId id="423" r:id="rId16"/>
    <p:sldId id="383" r:id="rId17"/>
    <p:sldId id="416" r:id="rId18"/>
    <p:sldId id="432" r:id="rId19"/>
    <p:sldId id="417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F4"/>
    <a:srgbClr val="D0D8E8"/>
    <a:srgbClr val="D0ECD4"/>
    <a:srgbClr val="95C7F1"/>
    <a:srgbClr val="006600"/>
    <a:srgbClr val="008000"/>
    <a:srgbClr val="339933"/>
    <a:srgbClr val="339966"/>
    <a:srgbClr val="CAD658"/>
    <a:srgbClr val="FD15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59" autoAdjust="0"/>
    <p:restoredTop sz="80110" autoAdjust="0"/>
  </p:normalViewPr>
  <p:slideViewPr>
    <p:cSldViewPr>
      <p:cViewPr varScale="1">
        <p:scale>
          <a:sx n="56" d="100"/>
          <a:sy n="56" d="100"/>
        </p:scale>
        <p:origin x="-1338" y="-90"/>
      </p:cViewPr>
      <p:guideLst>
        <p:guide orient="horz" pos="215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4AB3E5-B7FD-439F-B1DF-AD29C9C965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 smtClean="0"/>
              <a:t>由于零件实物有一定的敏感性，零件图像均经过模糊处理</a:t>
            </a:r>
            <a:endParaRPr lang="zh-CN" altLang="en-US" dirty="0" smtClean="0"/>
          </a:p>
          <a:p>
            <a:r>
              <a:rPr lang="zh-CN" altLang="en-US" dirty="0" smtClean="0"/>
              <a:t>如图所示，金丝球焊接头一般为以铜为主要材料的圆柱状引脚，由于人工装配等因素，焊接面存在一定倾角，图像识别的位置与特征实际位置存在一定偏差，且引脚轮廓反光较强，对检测的稳定性有一定影响。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 smtClean="0"/>
              <a:t>检测系统如图所示。视觉检测模块主要由光源、远心镜头以及</a:t>
            </a:r>
            <a:r>
              <a:rPr lang="en-US" altLang="zh-CN" dirty="0" smtClean="0"/>
              <a:t>CCD</a:t>
            </a:r>
            <a:r>
              <a:rPr lang="zh-CN" altLang="en-US" dirty="0" smtClean="0"/>
              <a:t>相机构成。最终目的是准确定位零件特征，为装配机器人输出零件位置信息。</a:t>
            </a:r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OpencCV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是一个开源计算机视觉库，由一系列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函数和少量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C++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类构成，同时提供了多种计算机语言的接口，实现了图像处理的很多通用算法，在计算机视觉领域应用广泛；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MIL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是由加拿大</a:t>
            </a:r>
            <a:r>
              <a:rPr lang="en-US" altLang="zh-CN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Matrox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公司开发的计算机视觉解决方案其功能函数经过优化，性能稳定且高效。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首先需要获取原始图像。通过搭建由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LED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光源、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CCD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相机、远心镜头、图像采集卡以及计算机组成的视觉检测系统。通过平滑、形态学滤波、阈值化等操作对图像进行预处理。之后利用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Canny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算子等对目标进行边缘提取。通过模板匹配的方法识别零件的主要特征，根据特征之间的相对位置关系细分感兴趣区域，之后在较小的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ROI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中对待识别特征进行精确定位。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微观特征的精确识别包括对原始图像的获取，图像预处理，目标边缘提取，目标零件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主要特征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识别以及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待识别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特征定位等步骤。对微小型零件的特征进行准确识别，首先要考虑影响图像检测的普遍因素，如光源以及图像采集模块的性能，可通过采用工业级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LED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光源、采用远心镜头以及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CCD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相机以减小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原始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图像的噪声。获取原始图像后要对图像进行预处理，如图像滤波，阈值化等操作；之后对目标零件进行边缘提取，并识别零件主要定位特征。通过对不同边缘识别技术的对比，本研究拟采用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Canny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算法进行边缘识别并通过模板匹配法实现主要特征的快速定位。最后根据零部件特征的相对位置划分较小的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感兴趣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区域可对待识别特征进行精确定位。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线性滤波主要通过高斯滤波形态学滤波主要指膨胀、腐蚀、开（先腐蚀后膨胀，消除小物体）、闭（先膨胀后腐蚀，排除小型黑洞）运算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①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通过工业级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LED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光源对零件进行打光，使用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CCD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相机进行图像采集，注意调整光照强度使零件的特征与背景的对比明显；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②图像处理实验，分析比较各种图像处理方法的处理效果，选择最佳方案；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③将实验测量值与工厂提供的数据进行比对，改进识别算法，提高精度。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图中为所拍摄零件图像的图片，左图为经图像处理后的效果图。实验的结果为能较好的匹配零件特征。</a:t>
            </a:r>
            <a:endParaRPr lang="en-US" altLang="zh-CN" dirty="0" smtClean="0"/>
          </a:p>
          <a:p>
            <a:r>
              <a:rPr lang="zh-CN" altLang="en-US" dirty="0" smtClean="0"/>
              <a:t>这是有一定缺陷的零件图片，左图为效果图。如图所示，通过图像处理后仍能较好匹配存在一定缺陷的零件特征。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图中为所拍摄零件图像的图片，左图为经图像处理后的效果图。实验的结果为能较好的匹配零件特征。</a:t>
            </a:r>
            <a:endParaRPr lang="en-US" altLang="zh-CN" dirty="0" smtClean="0"/>
          </a:p>
          <a:p>
            <a:r>
              <a:rPr lang="zh-CN" altLang="en-US" dirty="0" smtClean="0"/>
              <a:t>这是有一定缺陷的零件图片，左图为效果图。如图所示，通过图像处理后仍能较好匹配存在一定缺陷的零件特征。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微机电系统是一个完整的机电系统，但其尺寸往往只有几个毫米。图中是一种典型的微机电系统产品，由多个平板类微小型组件装配而成。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 smtClean="0"/>
              <a:t>由于零件实物有一定的敏感性，零件图像均经过模糊处理</a:t>
            </a:r>
            <a:endParaRPr lang="zh-CN" altLang="en-US" dirty="0" smtClean="0"/>
          </a:p>
          <a:p>
            <a:r>
              <a:rPr lang="zh-CN" altLang="en-US" dirty="0" smtClean="0"/>
              <a:t>零件尺寸为毫米级，特征尺寸为微米级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主要装配对象为平板类微小型引信安保机构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主要装配对象为平板类微小型引信安保机构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主要装配对象为平板类微小型引信安保机构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主要装配对象为薄片零件的中心圆孔与腔体零件的阶梯轴。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48051-8954-4821-A511-46FBCA123F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F2C53E-BC1E-48E5-BE56-1F30F070EF66}" type="datetime1">
              <a:rPr lang="zh-CN" altLang="en-US" smtClean="0"/>
            </a:fld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47DE525-7136-4DA9-A3BF-7990648C7F50}" type="slidenum">
              <a:rPr lang="en-US" altLang="zh-CN" smtClean="0"/>
            </a:fld>
            <a:endParaRPr lang="en-US" altLang="zh-CN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D1B1B5B-96A1-4292-9FA1-926691C0585C}" type="datetime1">
              <a:rPr lang="zh-CN" altLang="en-US" smtClean="0">
                <a:solidFill>
                  <a:srgbClr val="FFFFFF"/>
                </a:solidFill>
              </a:rPr>
            </a:fld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fld id="{C7D5C3F2-1863-4E65-9AC9-3952DAE87CA2}" type="slidenum">
              <a:rPr lang="zh-CN" altLang="en-US" smtClean="0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E0C761E-98D7-48CA-8EA7-4B5B9F465A95}" type="datetime1">
              <a:rPr lang="zh-CN" altLang="en-US" smtClean="0">
                <a:solidFill>
                  <a:srgbClr val="FFFFFF"/>
                </a:solidFill>
              </a:rPr>
            </a:fld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fld id="{C7D5C3F2-1863-4E65-9AC9-3952DAE87CA2}" type="slidenum">
              <a:rPr lang="zh-CN" altLang="en-US" smtClean="0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0" y="6196809"/>
            <a:ext cx="21336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4FEBD853-6562-46B1-B2E4-93CA3F353EE9}" type="datetime1">
              <a:rPr lang="zh-CN" altLang="en-US" smtClean="0"/>
            </a:fld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8E16F0-5F72-4A40-A97C-99E69259EAA4}" type="slidenum">
              <a:rPr lang="zh-CN" altLang="en-US" smtClean="0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BBCA240-5770-4C30-95FD-D54BB04EFB3D}" type="datetime1">
              <a:rPr lang="zh-CN" altLang="en-US" smtClean="0">
                <a:solidFill>
                  <a:srgbClr val="FFFFFF"/>
                </a:solidFill>
              </a:rPr>
            </a:fld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fld id="{C7D5C3F2-1863-4E65-9AC9-3952DAE87CA2}" type="slidenum">
              <a:rPr lang="zh-CN" altLang="en-US" smtClean="0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89DB7FB-3F28-4B5E-833F-0A81DD75373F}" type="datetime1">
              <a:rPr lang="zh-CN" altLang="en-US" smtClean="0">
                <a:solidFill>
                  <a:srgbClr val="FFFFFF"/>
                </a:solidFill>
              </a:rPr>
            </a:fld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fld id="{C7D5C3F2-1863-4E65-9AC9-3952DAE87CA2}" type="slidenum">
              <a:rPr lang="zh-CN" altLang="en-US" smtClean="0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3BC3CE0-7ECC-42C3-91F1-48B52825FD41}" type="datetime1">
              <a:rPr lang="zh-CN" altLang="en-US" smtClean="0">
                <a:solidFill>
                  <a:srgbClr val="FFFFFF"/>
                </a:solidFill>
              </a:rPr>
            </a:fld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fld id="{C7D5C3F2-1863-4E65-9AC9-3952DAE87CA2}" type="slidenum">
              <a:rPr lang="zh-CN" altLang="en-US" smtClean="0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1003BB3-FF65-4113-861B-C0EEAD1FBE31}" type="datetime1">
              <a:rPr lang="zh-CN" altLang="en-US" smtClean="0">
                <a:solidFill>
                  <a:srgbClr val="FFFFFF"/>
                </a:solidFill>
              </a:rPr>
            </a:fld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fld id="{C7D5C3F2-1863-4E65-9AC9-3952DAE87CA2}" type="slidenum">
              <a:rPr lang="zh-CN" altLang="en-US" smtClean="0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A6CB4E6-5E94-4000-A134-D305F6BD51DC}" type="datetime1">
              <a:rPr lang="zh-CN" altLang="en-US" smtClean="0">
                <a:solidFill>
                  <a:srgbClr val="000000"/>
                </a:solidFill>
              </a:rPr>
            </a:fld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D3788F-03AD-4551-A102-B83DC7AAB41D}" type="slidenum">
              <a:rPr lang="en-US" altLang="zh-CN" smtClean="0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  <p:pic>
        <p:nvPicPr>
          <p:cNvPr id="5" name="图片 4" descr="校徽1.jpg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DFDFB"/>
              </a:clrFrom>
              <a:clrTo>
                <a:srgbClr val="FDFDFB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44408" y="5805264"/>
            <a:ext cx="634101" cy="641226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3A288E5-6D52-464C-8C48-3BAE42972B6F}" type="datetime1">
              <a:rPr lang="zh-CN" altLang="en-US" smtClean="0">
                <a:solidFill>
                  <a:srgbClr val="FFFFFF"/>
                </a:solidFill>
              </a:rPr>
            </a:fld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fld id="{C7D5C3F2-1863-4E65-9AC9-3952DAE87CA2}" type="slidenum">
              <a:rPr lang="zh-CN" altLang="en-US" smtClean="0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B5CD72F-AE18-4513-9B30-960D9C8D7E28}" type="datetime1">
              <a:rPr lang="zh-CN" altLang="en-US" smtClean="0">
                <a:solidFill>
                  <a:srgbClr val="FFFFFF"/>
                </a:solidFill>
              </a:rPr>
            </a:fld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fld id="{C7D5C3F2-1863-4E65-9AC9-3952DAE87CA2}" type="slidenum">
              <a:rPr lang="zh-CN" altLang="en-US" smtClean="0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tiff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0" y="618588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B0D8C3B-BB23-43AE-A32C-0F573FE21454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ED89604-4A06-4018-AD0B-D67AA56E884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图片 6" descr="合.tif"/>
          <p:cNvPicPr>
            <a:picLocks noChangeAspect="1"/>
          </p:cNvPicPr>
          <p:nvPr userDrawn="1"/>
        </p:nvPicPr>
        <p:blipFill>
          <a:blip r:embed="rId12" cstate="print"/>
          <a:stretch>
            <a:fillRect/>
          </a:stretch>
        </p:blipFill>
        <p:spPr>
          <a:xfrm>
            <a:off x="0" y="-27384"/>
            <a:ext cx="9144000" cy="83127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6669360"/>
            <a:ext cx="9144000" cy="188640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0" y="6597352"/>
            <a:ext cx="1691680" cy="0"/>
          </a:xfrm>
          <a:prstGeom prst="line">
            <a:avLst/>
          </a:prstGeom>
          <a:ln w="5397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0" y="6496589"/>
            <a:ext cx="1043608" cy="0"/>
          </a:xfrm>
          <a:prstGeom prst="line">
            <a:avLst/>
          </a:prstGeom>
          <a:ln w="381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/>
  <p:timing>
    <p:tnLst>
      <p:par>
        <p:cTn id="1" dur="indefinite" restart="never" nodeType="tmRoot"/>
      </p:par>
    </p:tnLst>
  </p:timing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9" name="Text Box 19"/>
          <p:cNvSpPr txBox="1">
            <a:spLocks noChangeArrowheads="1"/>
          </p:cNvSpPr>
          <p:nvPr/>
        </p:nvSpPr>
        <p:spPr bwMode="auto">
          <a:xfrm>
            <a:off x="1475656" y="1916832"/>
            <a:ext cx="5857916" cy="212280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400" b="1" kern="100" dirty="0">
                <a:solidFill>
                  <a:srgbClr val="000000"/>
                </a:solidFill>
                <a:latin typeface="+mj-ea"/>
                <a:ea typeface="+mj-ea"/>
                <a:cs typeface="Times New Roman" panose="02020603050405020304"/>
              </a:rPr>
              <a:t>轮式移动机器人结构及控制系统设计</a:t>
            </a:r>
            <a:endParaRPr lang="zh-CN" altLang="en-US" sz="4400" b="1" kern="100" dirty="0">
              <a:solidFill>
                <a:srgbClr val="000000"/>
              </a:solidFill>
              <a:latin typeface="+mj-ea"/>
              <a:ea typeface="+mj-ea"/>
              <a:cs typeface="Times New Roman" panose="02020603050405020304"/>
            </a:endParaRPr>
          </a:p>
        </p:txBody>
      </p:sp>
      <p:sp>
        <p:nvSpPr>
          <p:cNvPr id="10" name="TextBox 46"/>
          <p:cNvSpPr>
            <a:spLocks noChangeArrowheads="1"/>
          </p:cNvSpPr>
          <p:nvPr/>
        </p:nvSpPr>
        <p:spPr bwMode="auto">
          <a:xfrm>
            <a:off x="3643306" y="4500570"/>
            <a:ext cx="4457656" cy="9531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  <a:sym typeface="方正瘦金书简体" pitchFamily="65" charset="-122"/>
              </a:rPr>
              <a:t>汇  报  人：高文轶</a:t>
            </a:r>
            <a:endParaRPr lang="en-US" altLang="zh-CN" sz="2800" dirty="0" smtClean="0">
              <a:latin typeface="楷体" panose="02010609060101010101" pitchFamily="49" charset="-122"/>
              <a:ea typeface="楷体" panose="02010609060101010101" pitchFamily="49" charset="-122"/>
              <a:sym typeface="方正瘦金书简体" pitchFamily="65" charset="-122"/>
            </a:endParaRPr>
          </a:p>
          <a:p>
            <a:pPr algn="ctr"/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  <a:sym typeface="方正瘦金书简体" pitchFamily="65" charset="-122"/>
              </a:rPr>
              <a:t> 指导老师：路敦民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  <a:sym typeface="方正瘦金书简体" pitchFamily="65" charset="-122"/>
            </a:endParaRPr>
          </a:p>
        </p:txBody>
      </p:sp>
    </p:spTree>
  </p:cSld>
  <p:clrMapOvr>
    <a:masterClrMapping/>
  </p:clrMapOvr>
  <p:transition spd="slow" advTm="7707"/>
  <p:timing>
    <p:tnLst>
      <p:par>
        <p:cTn id="1" dur="indefinite" restart="never" nodeType="tmRoot"/>
      </p:par>
    </p:tnLst>
    <p:bldLst>
      <p:bldP spid="5139" grpId="0" bldLvl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5496" y="900009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3. </a:t>
            </a:r>
            <a:r>
              <a:rPr lang="zh-CN" altLang="en-US" sz="3200" b="1" dirty="0" smtClean="0">
                <a:latin typeface="+mj-ea"/>
                <a:ea typeface="+mj-ea"/>
              </a:rPr>
              <a:t>研究内容及方法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514350" y="1887220"/>
            <a:ext cx="7925435" cy="33229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altLang="en-US" sz="2400" b="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研究目标</a:t>
            </a:r>
            <a:endParaRPr lang="zh-CN" altLang="en-US" sz="2400" b="0">
              <a:latin typeface="微软雅黑" panose="020B0503020204020204" charset="-122"/>
              <a:ea typeface="微软雅黑" panose="020B0503020204020204" charset="-122"/>
              <a:cs typeface="宋体" panose="02010600030101010101" pitchFamily="2" charset="-122"/>
            </a:endParaRPr>
          </a:p>
          <a:p>
            <a:pPr indent="0"/>
            <a:r>
              <a:rPr lang="zh-CN" altLang="en-US" sz="3600" b="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</a:t>
            </a:r>
            <a:r>
              <a:rPr lang="zh-CN" altLang="en-US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完成轮式移动机器人的机械结构设计、建模、运动学、动力学分析</a:t>
            </a:r>
            <a:endParaRPr lang="zh-CN" altLang="en-US" b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0">
              <a:lnSpc>
                <a:spcPct val="150000"/>
              </a:lnSpc>
              <a:buNone/>
            </a:pPr>
            <a:endParaRPr lang="zh-CN" altLang="en-US" b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0">
              <a:lnSpc>
                <a:spcPct val="150000"/>
              </a:lnSpc>
              <a:buNone/>
            </a:pPr>
            <a:r>
              <a:rPr lang="zh-CN" altLang="en-US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完成机器人控制系统的设计、硬件构建，完成运动控制实验</a:t>
            </a:r>
            <a:endParaRPr lang="zh-CN" altLang="en-US" b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0">
              <a:lnSpc>
                <a:spcPct val="150000"/>
              </a:lnSpc>
              <a:buNone/>
            </a:pPr>
            <a:r>
              <a:rPr lang="zh-CN" altLang="en-US" sz="16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</a:t>
            </a:r>
            <a:r>
              <a:rPr lang="zh-CN" altLang="en-US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发表相关的学术论文及撰写毕业论文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3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5496" y="900009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3. </a:t>
            </a:r>
            <a:r>
              <a:rPr lang="zh-CN" altLang="en-US" sz="3200" b="1" dirty="0" smtClean="0">
                <a:latin typeface="+mj-ea"/>
                <a:ea typeface="+mj-ea"/>
              </a:rPr>
              <a:t>研究内容及方法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05485" y="1826895"/>
            <a:ext cx="7988935" cy="38461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/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  <a:sym typeface="+mn-ea"/>
              </a:rPr>
              <a:t>研究内容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宋体" panose="02010600030101010101" pitchFamily="2" charset="-122"/>
              <a:sym typeface="+mn-ea"/>
            </a:endParaRPr>
          </a:p>
          <a:p>
            <a:pPr indent="0">
              <a:lnSpc>
                <a:spcPct val="150000"/>
              </a:lnSpc>
            </a:pP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0">
              <a:lnSpc>
                <a:spcPct val="150000"/>
              </a:lnSpc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针对课题背景，调研国内外研究现状、技术难点及研究意义。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indent="0">
              <a:lnSpc>
                <a:spcPct val="150000"/>
              </a:lnSpc>
            </a:pP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indent="0">
              <a:lnSpc>
                <a:spcPct val="150000"/>
              </a:lnSpc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对轮式移动机器人的机械结构部分进行设计、建模、运动学、动力学分析，选择合适的伺服电机、减速器等部件。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indent="0">
              <a:lnSpc>
                <a:spcPct val="150000"/>
              </a:lnSpc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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机器人控制系统设计、构建；机构运行及控制系统实验。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84985" y="1330325"/>
            <a:ext cx="6007100" cy="4914900"/>
          </a:xfrm>
          <a:prstGeom prst="rect">
            <a:avLst/>
          </a:prstGeom>
        </p:spPr>
      </p:pic>
      <p:sp>
        <p:nvSpPr>
          <p:cNvPr id="13315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5496" y="900009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3. </a:t>
            </a:r>
            <a:r>
              <a:rPr lang="zh-CN" altLang="en-US" sz="3200" b="1" dirty="0" smtClean="0">
                <a:latin typeface="+mj-ea"/>
                <a:ea typeface="+mj-ea"/>
              </a:rPr>
              <a:t>研究内容及方法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5996" y="1556792"/>
            <a:ext cx="7572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+mj-ea"/>
                <a:ea typeface="+mj-ea"/>
              </a:rPr>
              <a:t>技术路线</a:t>
            </a:r>
            <a:endParaRPr lang="en-US" altLang="zh-CN" sz="2800" b="1" dirty="0" smtClean="0"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3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971600" y="1994570"/>
            <a:ext cx="6984776" cy="1845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zh-CN" altLang="en-US" dirty="0"/>
          </a:p>
          <a:p>
            <a:pPr>
              <a:lnSpc>
                <a:spcPct val="200000"/>
              </a:lnSpc>
              <a:defRPr/>
            </a:pPr>
            <a:r>
              <a:rPr lang="zh-CN" altLang="en-US" sz="2400" dirty="0"/>
              <a:t>轮式可移动机器人机械结构设计建模及分析</a:t>
            </a:r>
            <a:endParaRPr lang="zh-CN" altLang="en-US" sz="2400" dirty="0"/>
          </a:p>
          <a:p>
            <a:pPr>
              <a:lnSpc>
                <a:spcPct val="200000"/>
              </a:lnSpc>
              <a:defRPr/>
            </a:pPr>
            <a:r>
              <a:rPr lang="zh-CN" altLang="en-US" sz="2400" dirty="0"/>
              <a:t>控制系统设计及构建</a:t>
            </a:r>
            <a:endParaRPr lang="zh-CN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899592" y="1824648"/>
            <a:ext cx="40324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latin typeface="+mj-ea"/>
                <a:ea typeface="+mj-ea"/>
                <a:cs typeface="方正综艺简体"/>
              </a:rPr>
              <a:t>关键性问题</a:t>
            </a:r>
            <a:endParaRPr lang="zh-CN" altLang="en-US" sz="2800" b="1" dirty="0">
              <a:latin typeface="+mj-ea"/>
              <a:ea typeface="+mj-ea"/>
              <a:cs typeface="方正综艺简体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496" y="908720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4. </a:t>
            </a:r>
            <a:r>
              <a:rPr lang="zh-CN" altLang="en-US" sz="3200" b="1" dirty="0" smtClean="0">
                <a:latin typeface="+mj-ea"/>
                <a:ea typeface="+mj-ea"/>
              </a:rPr>
              <a:t>关键性问题及创新点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1124744"/>
            <a:ext cx="1627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</a:t>
            </a:r>
            <a:r>
              <a:rPr lang="zh-CN" altLang="en-US" sz="3200" b="1" dirty="0">
                <a:latin typeface="+mj-ea"/>
                <a:ea typeface="+mj-ea"/>
              </a:rPr>
              <a:t>创新</a:t>
            </a:r>
            <a:r>
              <a:rPr lang="zh-CN" altLang="en-US" sz="3200" b="1" dirty="0" smtClean="0">
                <a:latin typeface="+mj-ea"/>
                <a:ea typeface="+mj-ea"/>
              </a:rPr>
              <a:t>点</a:t>
            </a:r>
            <a:endParaRPr lang="zh-CN" altLang="en-US" sz="3200" b="1" dirty="0">
              <a:latin typeface="+mj-ea"/>
              <a:ea typeface="+mj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43585" y="1742440"/>
            <a:ext cx="7484110" cy="44310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>
              <a:lnSpc>
                <a:spcPct val="150000"/>
              </a:lnSpc>
            </a:pP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轮式移动机器人与多个传感器组合，包括</a:t>
            </a:r>
            <a:r>
              <a:rPr lang="en-US" altLang="zh-CN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IMU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、摄像头等、为雷达预留安装位置及接口，为以后继续开发各项功能做好了充分的准备，如自主定位、建图、导航等；</a:t>
            </a:r>
            <a:endParaRPr lang="zh-CN" altLang="en-US" sz="2000" b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304800">
              <a:lnSpc>
                <a:spcPct val="150000"/>
              </a:lnSpc>
            </a:pPr>
            <a:r>
              <a:rPr lang="zh-CN" altLang="en-US" sz="24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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本研究通过</a:t>
            </a:r>
            <a:r>
              <a:rPr lang="en-US" altLang="zh-CN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ADAMS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进行动力学仿真，在满足机身性能要求的前提下，拥有较好的安全性、可靠性、可维护性、较好的外观，达到定制品的制造水平；</a:t>
            </a:r>
            <a:endParaRPr lang="zh-CN" altLang="en-US" sz="2000" b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304800">
              <a:lnSpc>
                <a:spcPct val="150000"/>
              </a:lnSpc>
            </a:pPr>
            <a:endParaRPr lang="zh-CN" altLang="en-US" sz="2400" b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304800">
              <a:lnSpc>
                <a:spcPct val="150000"/>
              </a:lnSpc>
            </a:pP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驱动系统拟采用双驱动力桥正弦控制电路。</a:t>
            </a:r>
            <a:endParaRPr lang="zh-CN" altLang="en-US" sz="2000" b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5496" y="900009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5. </a:t>
            </a:r>
            <a:r>
              <a:rPr lang="zh-CN" altLang="en-US" sz="3200" b="1" dirty="0" smtClean="0">
                <a:latin typeface="+mj-ea"/>
                <a:ea typeface="+mj-ea"/>
              </a:rPr>
              <a:t>研究计划及相关实验结果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514350" y="1668780"/>
            <a:ext cx="8319135" cy="39693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>
              <a:lnSpc>
                <a:spcPct val="150000"/>
              </a:lnSpc>
            </a:pP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研究计划</a:t>
            </a:r>
            <a:r>
              <a:rPr lang="en-US" altLang="zh-CN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201</a:t>
            </a:r>
            <a:r>
              <a:rPr lang="en-US" altLang="zh-CN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7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年</a:t>
            </a:r>
            <a:r>
              <a:rPr lang="en-US" altLang="zh-CN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11</a:t>
            </a:r>
            <a:r>
              <a:rPr lang="en-US" altLang="zh-CN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-12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月：查阅文献等资料，机械结构设计、运动学、动力学分析，行进机械动力学仿真，进一步学习</a:t>
            </a:r>
            <a:r>
              <a:rPr lang="en-US" altLang="zh-CN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ADAMS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及相关软件；</a:t>
            </a:r>
            <a:r>
              <a:rPr lang="zh-CN" altLang="en-US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 </a:t>
            </a:r>
            <a:r>
              <a:rPr lang="en-US" altLang="zh-CN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201</a:t>
            </a:r>
            <a:r>
              <a:rPr lang="en-US" altLang="zh-CN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7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年</a:t>
            </a:r>
            <a:r>
              <a:rPr lang="en-US" altLang="zh-CN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月</a:t>
            </a:r>
            <a:r>
              <a:rPr lang="en-US" altLang="zh-CN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—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寒假：进行控制系统设计与仿真；</a:t>
            </a:r>
            <a:r>
              <a:rPr lang="zh-CN" altLang="en-US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 </a:t>
            </a:r>
            <a:r>
              <a:rPr lang="en-US" altLang="zh-CN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201</a:t>
            </a:r>
            <a:r>
              <a:rPr lang="en-US" altLang="zh-CN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8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年</a:t>
            </a:r>
            <a:r>
              <a:rPr lang="en-US" altLang="zh-CN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2-8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月：控制系统实验、学术论文撰写；</a:t>
            </a:r>
            <a:r>
              <a:rPr lang="en-US" altLang="zh-CN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201</a:t>
            </a:r>
            <a:r>
              <a:rPr lang="en-US" altLang="zh-CN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8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年</a:t>
            </a:r>
            <a:r>
              <a:rPr lang="en-US" altLang="zh-CN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9-11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月：改进与毕业论文的撰写；</a:t>
            </a:r>
            <a:r>
              <a:rPr lang="zh-CN" altLang="en-US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 </a:t>
            </a:r>
            <a:r>
              <a:rPr lang="en-US" altLang="zh-CN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201</a:t>
            </a:r>
            <a:r>
              <a:rPr lang="en-US" altLang="zh-CN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9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年</a:t>
            </a:r>
            <a:r>
              <a:rPr lang="en-US" altLang="zh-CN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zh-CN" altLang="en-US" sz="20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月以后：毕业论文提交。上述各阶段工作安排，也可以穿插进行，以便于及时调整与安排。</a:t>
            </a:r>
            <a:endParaRPr lang="zh-CN" altLang="en-US" sz="2000" b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5496" y="900009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5. </a:t>
            </a:r>
            <a:r>
              <a:rPr lang="zh-CN" altLang="en-US" sz="3200" b="1" dirty="0" smtClean="0">
                <a:latin typeface="+mj-ea"/>
                <a:ea typeface="+mj-ea"/>
              </a:rPr>
              <a:t>研究计划及相关实验结果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678180" y="2047875"/>
            <a:ext cx="7844790" cy="28613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>
              <a:lnSpc>
                <a:spcPct val="150000"/>
              </a:lnSpc>
            </a:pPr>
            <a:r>
              <a:rPr lang="zh-CN" altLang="en-US" sz="24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通过研究实验，设计一套轮式可移动机器人的机械结构及其控制系统，达到一定的性能要求；并对一些不定因素提出有效解决方案。</a:t>
            </a:r>
            <a:endParaRPr lang="zh-CN" altLang="en-US" sz="2400" b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304800">
              <a:lnSpc>
                <a:spcPct val="150000"/>
              </a:lnSpc>
            </a:pPr>
            <a:endParaRPr lang="zh-CN" altLang="en-US" sz="2400" b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304800">
              <a:lnSpc>
                <a:spcPct val="150000"/>
              </a:lnSpc>
            </a:pPr>
            <a:r>
              <a:rPr lang="zh-CN" altLang="en-US" sz="24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发表学术论文</a:t>
            </a:r>
            <a:r>
              <a:rPr lang="en-US" altLang="zh-CN" sz="2400" b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4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篇，完成毕业论文。</a:t>
            </a:r>
            <a:endParaRPr lang="zh-CN" altLang="en-US" sz="2400" b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4414" y="3645024"/>
            <a:ext cx="69847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 smtClean="0">
                <a:latin typeface="华文行楷" pitchFamily="2" charset="-122"/>
                <a:ea typeface="华文行楷" pitchFamily="2" charset="-122"/>
                <a:cs typeface="Times New Roman" panose="02020603050405020304" pitchFamily="18" charset="0"/>
              </a:rPr>
              <a:t>请各位老师批评指正！</a:t>
            </a:r>
            <a:endParaRPr lang="zh-CN" altLang="en-US" sz="4800" dirty="0">
              <a:latin typeface="华文行楷" pitchFamily="2" charset="-122"/>
              <a:ea typeface="华文行楷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62822" y="2742019"/>
            <a:ext cx="69847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 smtClean="0">
                <a:latin typeface="华文行楷" pitchFamily="2" charset="-122"/>
                <a:ea typeface="华文行楷" pitchFamily="2" charset="-122"/>
                <a:cs typeface="Times New Roman" panose="02020603050405020304" pitchFamily="18" charset="0"/>
              </a:rPr>
              <a:t>谢谢观看！</a:t>
            </a:r>
            <a:endParaRPr lang="zh-CN" altLang="en-US" sz="4800" dirty="0">
              <a:latin typeface="华文行楷" pitchFamily="2" charset="-122"/>
              <a:ea typeface="华文行楷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>
            <a:spLocks noChangeArrowheads="1"/>
          </p:cNvSpPr>
          <p:nvPr/>
        </p:nvSpPr>
        <p:spPr bwMode="auto">
          <a:xfrm>
            <a:off x="11844808" y="0"/>
            <a:ext cx="2520280" cy="30469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endParaRPr lang="en-US" altLang="zh-CN" sz="24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3491880" y="1340768"/>
            <a:ext cx="4152099" cy="483209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2800" b="1" dirty="0" smtClean="0">
                <a:latin typeface="+mj-ea"/>
                <a:ea typeface="+mj-ea"/>
              </a:rPr>
              <a:t>研究背景及意义</a:t>
            </a:r>
            <a:endParaRPr lang="en-US" altLang="zh-CN" sz="2800" b="1" dirty="0" smtClean="0">
              <a:latin typeface="+mj-ea"/>
              <a:ea typeface="+mj-ea"/>
            </a:endParaRPr>
          </a:p>
          <a:p>
            <a:endParaRPr lang="en-US" altLang="zh-CN" sz="2800" b="1" dirty="0" smtClean="0">
              <a:latin typeface="+mj-ea"/>
              <a:ea typeface="+mj-ea"/>
            </a:endParaRPr>
          </a:p>
          <a:p>
            <a:r>
              <a:rPr lang="zh-CN" altLang="en-US" sz="2800" b="1" dirty="0" smtClean="0">
                <a:latin typeface="+mj-ea"/>
                <a:ea typeface="+mj-ea"/>
              </a:rPr>
              <a:t>研究现状</a:t>
            </a:r>
            <a:endParaRPr lang="en-US" altLang="zh-CN" sz="2800" b="1" dirty="0" smtClean="0">
              <a:latin typeface="+mj-ea"/>
              <a:ea typeface="+mj-ea"/>
            </a:endParaRPr>
          </a:p>
          <a:p>
            <a:endParaRPr lang="en-US" altLang="zh-CN" sz="2800" b="1" dirty="0" smtClean="0">
              <a:latin typeface="+mj-ea"/>
              <a:ea typeface="+mj-ea"/>
            </a:endParaRPr>
          </a:p>
          <a:p>
            <a:r>
              <a:rPr lang="zh-CN" altLang="en-US" sz="2800" b="1" dirty="0" smtClean="0">
                <a:latin typeface="+mj-ea"/>
                <a:ea typeface="+mj-ea"/>
              </a:rPr>
              <a:t>研究内容及方法</a:t>
            </a:r>
            <a:endParaRPr lang="en-US" altLang="zh-CN" sz="2800" b="1" dirty="0" smtClean="0">
              <a:latin typeface="+mj-ea"/>
              <a:ea typeface="+mj-ea"/>
            </a:endParaRPr>
          </a:p>
          <a:p>
            <a:endParaRPr lang="en-US" altLang="zh-CN" sz="2800" b="1" dirty="0" smtClean="0">
              <a:latin typeface="+mj-ea"/>
              <a:ea typeface="+mj-ea"/>
            </a:endParaRPr>
          </a:p>
          <a:p>
            <a:r>
              <a:rPr lang="zh-CN" altLang="en-US" sz="2800" b="1" dirty="0" smtClean="0">
                <a:latin typeface="+mj-ea"/>
                <a:ea typeface="+mj-ea"/>
              </a:rPr>
              <a:t>关键性问题及创新点</a:t>
            </a:r>
            <a:endParaRPr lang="en-US" altLang="zh-CN" sz="2800" b="1" dirty="0" smtClean="0">
              <a:latin typeface="+mj-ea"/>
              <a:ea typeface="+mj-ea"/>
            </a:endParaRPr>
          </a:p>
          <a:p>
            <a:endParaRPr lang="en-US" altLang="zh-CN" sz="2800" b="1" dirty="0" smtClean="0">
              <a:latin typeface="+mj-ea"/>
              <a:ea typeface="+mj-ea"/>
            </a:endParaRPr>
          </a:p>
          <a:p>
            <a:r>
              <a:rPr lang="zh-CN" altLang="en-US" sz="2800" b="1" dirty="0" smtClean="0">
                <a:latin typeface="+mj-ea"/>
                <a:ea typeface="+mj-ea"/>
              </a:rPr>
              <a:t>研究计划及相关实验结果</a:t>
            </a:r>
            <a:endParaRPr lang="en-US" altLang="zh-CN" sz="2800" b="1" dirty="0" smtClean="0">
              <a:latin typeface="+mj-ea"/>
              <a:ea typeface="+mj-ea"/>
            </a:endParaRPr>
          </a:p>
          <a:p>
            <a:endParaRPr lang="en-US" altLang="zh-CN" sz="2800" b="1" dirty="0" smtClean="0">
              <a:latin typeface="+mj-ea"/>
              <a:ea typeface="+mj-ea"/>
            </a:endParaRPr>
          </a:p>
          <a:p>
            <a:endParaRPr lang="zh-CN" altLang="en-US" sz="2800" b="1" dirty="0" smtClean="0">
              <a:latin typeface="+mj-ea"/>
              <a:ea typeface="+mj-ea"/>
            </a:endParaRP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2267744" y="1268760"/>
            <a:ext cx="1511300" cy="7200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4000" dirty="0">
                <a:solidFill>
                  <a:srgbClr val="548123"/>
                </a:solidFill>
                <a:latin typeface="Calibri" panose="020F0502020204030204" pitchFamily="34" charset="0"/>
              </a:rPr>
              <a:t>01</a:t>
            </a:r>
            <a:endParaRPr lang="zh-CN" altLang="en-US" sz="4000" dirty="0">
              <a:solidFill>
                <a:srgbClr val="548123"/>
              </a:solidFill>
              <a:latin typeface="Calibri" panose="020F0502020204030204" pitchFamily="34" charset="0"/>
            </a:endParaRPr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2267744" y="2132856"/>
            <a:ext cx="1439862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4000" dirty="0">
                <a:solidFill>
                  <a:srgbClr val="548123"/>
                </a:solidFill>
                <a:latin typeface="Calibri" panose="020F0502020204030204" pitchFamily="34" charset="0"/>
              </a:rPr>
              <a:t>02</a:t>
            </a:r>
            <a:endParaRPr lang="zh-CN" altLang="en-US" sz="4000" dirty="0">
              <a:solidFill>
                <a:srgbClr val="548123"/>
              </a:solidFill>
              <a:latin typeface="Calibri" panose="020F0502020204030204" pitchFamily="34" charset="0"/>
            </a:endParaRPr>
          </a:p>
        </p:txBody>
      </p:sp>
      <p:sp>
        <p:nvSpPr>
          <p:cNvPr id="25" name="TextBox 24"/>
          <p:cNvSpPr txBox="1">
            <a:spLocks noChangeArrowheads="1"/>
          </p:cNvSpPr>
          <p:nvPr/>
        </p:nvSpPr>
        <p:spPr bwMode="auto">
          <a:xfrm>
            <a:off x="2267744" y="2996952"/>
            <a:ext cx="1511300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4000" dirty="0">
                <a:solidFill>
                  <a:srgbClr val="548123"/>
                </a:solidFill>
                <a:latin typeface="Calibri" panose="020F0502020204030204" pitchFamily="34" charset="0"/>
              </a:rPr>
              <a:t>03</a:t>
            </a:r>
            <a:endParaRPr lang="zh-CN" altLang="en-US" sz="4000" dirty="0">
              <a:solidFill>
                <a:srgbClr val="548123"/>
              </a:solidFill>
              <a:latin typeface="Calibri" panose="020F0502020204030204" pitchFamily="34" charset="0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2267744" y="3861048"/>
            <a:ext cx="1511300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4000" dirty="0" smtClean="0">
                <a:solidFill>
                  <a:srgbClr val="548123"/>
                </a:solidFill>
                <a:latin typeface="Calibri" panose="020F0502020204030204" pitchFamily="34" charset="0"/>
              </a:rPr>
              <a:t>04</a:t>
            </a:r>
            <a:endParaRPr lang="zh-CN" altLang="en-US" sz="4000" dirty="0">
              <a:solidFill>
                <a:srgbClr val="548123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2267744" y="4725144"/>
            <a:ext cx="1584176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4000" dirty="0" smtClean="0">
                <a:solidFill>
                  <a:srgbClr val="548123"/>
                </a:solidFill>
                <a:latin typeface="Calibri" panose="020F0502020204030204" pitchFamily="34" charset="0"/>
              </a:rPr>
              <a:t>05</a:t>
            </a:r>
            <a:endParaRPr lang="zh-CN" altLang="en-US" sz="4000" dirty="0">
              <a:solidFill>
                <a:srgbClr val="548123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5496" y="848906"/>
            <a:ext cx="75724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3200" b="1" dirty="0" smtClean="0">
                <a:latin typeface="+mj-ea"/>
                <a:ea typeface="+mj-ea"/>
              </a:rPr>
              <a:t> 1. </a:t>
            </a:r>
            <a:r>
              <a:rPr lang="zh-CN" altLang="en-US" sz="3200" b="1" dirty="0" smtClean="0">
                <a:latin typeface="+mj-ea"/>
                <a:ea typeface="+mj-ea"/>
              </a:rPr>
              <a:t>研究背景及意义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7504" y="1628938"/>
            <a:ext cx="4896543" cy="3438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zh-CN" sz="2000" dirty="0"/>
              <a:t>移动机器人技术</a:t>
            </a:r>
            <a:endParaRPr lang="en-US" altLang="zh-CN" sz="2000" dirty="0"/>
          </a:p>
          <a:p>
            <a:pPr indent="0">
              <a:lnSpc>
                <a:spcPct val="125000"/>
              </a:lnSpc>
              <a:spcAft>
                <a:spcPts val="300"/>
              </a:spcAft>
              <a:buFont typeface="Wingdings" panose="05000000000000000000" pitchFamily="2" charset="2"/>
              <a:buNone/>
            </a:pPr>
            <a:r>
              <a:rPr lang="en-US" altLang="zh-CN" sz="2000" dirty="0"/>
              <a:t>	多科学交叉及综合的高新</a:t>
            </a:r>
            <a:r>
              <a:rPr lang="zh-CN" altLang="en-US" sz="2000" dirty="0"/>
              <a:t>技术</a:t>
            </a:r>
            <a:endParaRPr lang="zh-CN" altLang="en-US" sz="2000" dirty="0"/>
          </a:p>
          <a:p>
            <a:pPr marL="342900" indent="-34290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zh-CN" altLang="en-US" sz="2000" dirty="0"/>
          </a:p>
          <a:p>
            <a:pPr marL="342900" indent="-34290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资源掠夺</a:t>
            </a:r>
            <a:endParaRPr lang="zh-CN" altLang="en-US" sz="2000" dirty="0"/>
          </a:p>
          <a:p>
            <a:pPr indent="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altLang="zh-CN" sz="2000" dirty="0"/>
              <a:t>	</a:t>
            </a:r>
            <a:r>
              <a:rPr lang="zh-CN" altLang="en-US" sz="2000" dirty="0"/>
              <a:t>太空</a:t>
            </a:r>
            <a:r>
              <a:rPr lang="en-US" altLang="zh-CN" sz="2000" dirty="0"/>
              <a:t>/</a:t>
            </a:r>
            <a:r>
              <a:rPr lang="zh-CN" altLang="en-US" sz="2000" dirty="0"/>
              <a:t>海洋</a:t>
            </a:r>
            <a:endParaRPr lang="zh-CN" altLang="en-US" sz="2000" dirty="0"/>
          </a:p>
          <a:p>
            <a:pPr marL="342900" indent="-34290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zh-CN" altLang="en-US" sz="2000" dirty="0"/>
          </a:p>
          <a:p>
            <a:pPr indent="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endParaRPr lang="zh-CN" altLang="en-US" sz="2000" dirty="0"/>
          </a:p>
          <a:p>
            <a:pPr lvl="1" indent="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altLang="zh-CN" sz="2000" dirty="0"/>
              <a:t>	</a:t>
            </a:r>
            <a:endParaRPr lang="en-US" altLang="zh-CN" sz="20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3800" y="1738630"/>
            <a:ext cx="2880021" cy="169135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t="24907" b="12052"/>
          <a:stretch>
            <a:fillRect/>
          </a:stretch>
        </p:blipFill>
        <p:spPr>
          <a:xfrm>
            <a:off x="5003800" y="3917950"/>
            <a:ext cx="2880021" cy="16988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53710" y="5622925"/>
            <a:ext cx="176657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200"/>
              <a:t>索杰纳号 </a:t>
            </a:r>
            <a:r>
              <a:rPr lang="en-US" altLang="zh-CN" sz="1200"/>
              <a:t>(1997.7.4</a:t>
            </a:r>
            <a:r>
              <a:rPr lang="zh-CN" altLang="en-US" sz="1200"/>
              <a:t>美国</a:t>
            </a:r>
            <a:r>
              <a:rPr lang="en-US" altLang="zh-CN" sz="1200"/>
              <a:t>)</a:t>
            </a:r>
            <a:endParaRPr lang="en-US" altLang="zh-CN" sz="1200"/>
          </a:p>
        </p:txBody>
      </p:sp>
      <p:sp>
        <p:nvSpPr>
          <p:cNvPr id="6" name="文本框 5"/>
          <p:cNvSpPr txBox="1"/>
          <p:nvPr/>
        </p:nvSpPr>
        <p:spPr>
          <a:xfrm>
            <a:off x="5377180" y="3502025"/>
            <a:ext cx="217106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200"/>
              <a:t>抗日战争</a:t>
            </a:r>
            <a:r>
              <a:rPr lang="en-US" altLang="zh-CN" sz="1200"/>
              <a:t>(1931.9.18-1945.8.15)</a:t>
            </a:r>
            <a:endParaRPr lang="en-US" altLang="zh-CN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5496" y="900009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1. </a:t>
            </a:r>
            <a:r>
              <a:rPr lang="zh-CN" altLang="en-US" sz="3200" b="1" dirty="0" smtClean="0">
                <a:latin typeface="+mj-ea"/>
                <a:ea typeface="+mj-ea"/>
              </a:rPr>
              <a:t>研究背景及意义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7504" y="1628938"/>
            <a:ext cx="4896543" cy="3438525"/>
          </a:xfrm>
          <a:prstGeom prst="rect">
            <a:avLst/>
          </a:prstGeom>
        </p:spPr>
        <p:txBody>
          <a:bodyPr wrap="square">
            <a:spAutoFit/>
          </a:bodyPr>
          <a:p>
            <a:pPr marL="342900" indent="-34290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zh-CN" sz="2000" dirty="0"/>
              <a:t>服务业</a:t>
            </a:r>
            <a:endParaRPr lang="zh-CN" sz="2000" dirty="0"/>
          </a:p>
          <a:p>
            <a:pPr marL="342900" indent="-34290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zh-CN" sz="2000" dirty="0"/>
          </a:p>
          <a:p>
            <a:pPr indent="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altLang="zh-CN" sz="2000" dirty="0"/>
              <a:t>	</a:t>
            </a:r>
            <a:r>
              <a:rPr lang="zh-CN" altLang="en-US" sz="2000" dirty="0"/>
              <a:t>公共</a:t>
            </a:r>
            <a:r>
              <a:rPr lang="zh-CN" altLang="en-US" sz="2000" dirty="0"/>
              <a:t>服务</a:t>
            </a:r>
            <a:endParaRPr lang="zh-CN" altLang="en-US" sz="2000" dirty="0"/>
          </a:p>
          <a:p>
            <a:pPr indent="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altLang="zh-CN" sz="2000" dirty="0"/>
              <a:t>	</a:t>
            </a:r>
            <a:r>
              <a:rPr lang="zh-CN" altLang="en-US" sz="2000" dirty="0"/>
              <a:t>家庭服务</a:t>
            </a:r>
            <a:endParaRPr lang="zh-CN" altLang="en-US" sz="2000" dirty="0"/>
          </a:p>
          <a:p>
            <a:pPr indent="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altLang="zh-CN" sz="2000" dirty="0"/>
              <a:t>	</a:t>
            </a:r>
            <a:r>
              <a:rPr lang="zh-CN" altLang="en-US" sz="2000" dirty="0"/>
              <a:t>特种服务</a:t>
            </a:r>
            <a:endParaRPr lang="zh-CN" altLang="en-US" sz="2000" dirty="0"/>
          </a:p>
          <a:p>
            <a:pPr marL="342900" indent="-34290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zh-CN" altLang="en-US" sz="2000" dirty="0"/>
          </a:p>
          <a:p>
            <a:pPr indent="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endParaRPr lang="zh-CN" altLang="en-US" sz="2000" dirty="0"/>
          </a:p>
          <a:p>
            <a:pPr lvl="1" indent="0">
              <a:lnSpc>
                <a:spcPct val="125000"/>
              </a:lnSpc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altLang="zh-CN" sz="2000" dirty="0"/>
              <a:t>	</a:t>
            </a:r>
            <a:endParaRPr lang="en-US" altLang="zh-CN" sz="20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13587" t="6747" r="17760" b="6427"/>
          <a:stretch>
            <a:fillRect/>
          </a:stretch>
        </p:blipFill>
        <p:spPr>
          <a:xfrm>
            <a:off x="5003800" y="2165350"/>
            <a:ext cx="1440011" cy="182129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030720" y="4190365"/>
            <a:ext cx="487680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/>
              <a:t>教育</a:t>
            </a:r>
            <a:endParaRPr lang="zh-CN" altLang="en-US" sz="1200"/>
          </a:p>
          <a:p>
            <a:pPr algn="l">
              <a:lnSpc>
                <a:spcPct val="150000"/>
              </a:lnSpc>
            </a:pPr>
            <a:r>
              <a:rPr lang="zh-CN" altLang="en-US" sz="1200"/>
              <a:t>陪伴</a:t>
            </a:r>
            <a:endParaRPr lang="zh-CN" altLang="en-US" sz="1200"/>
          </a:p>
          <a:p>
            <a:pPr algn="l">
              <a:lnSpc>
                <a:spcPct val="150000"/>
              </a:lnSpc>
            </a:pPr>
            <a:r>
              <a:rPr lang="zh-CN" altLang="en-US" sz="1200"/>
              <a:t>护理</a:t>
            </a:r>
            <a:endParaRPr lang="zh-CN" altLang="en-US" sz="1200"/>
          </a:p>
          <a:p>
            <a:pPr algn="l">
              <a:lnSpc>
                <a:spcPct val="150000"/>
              </a:lnSpc>
            </a:pPr>
            <a:r>
              <a:rPr lang="zh-CN" altLang="en-US" sz="1200"/>
              <a:t>清洁</a:t>
            </a:r>
            <a:endParaRPr lang="zh-CN" altLang="en-US" sz="1200"/>
          </a:p>
          <a:p>
            <a:pPr algn="l">
              <a:lnSpc>
                <a:spcPct val="150000"/>
              </a:lnSpc>
            </a:pPr>
            <a:r>
              <a:rPr lang="zh-CN" altLang="en-US" sz="1200"/>
              <a:t>安保</a:t>
            </a:r>
            <a:endParaRPr lang="zh-CN" altLang="en-US" sz="1200"/>
          </a:p>
          <a:p>
            <a:pPr algn="l">
              <a:lnSpc>
                <a:spcPct val="150000"/>
              </a:lnSpc>
            </a:pPr>
            <a:r>
              <a:rPr lang="en-US" altLang="zh-CN" sz="1200"/>
              <a:t>……</a:t>
            </a:r>
            <a:endParaRPr lang="en-US" altLang="zh-CN" sz="1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t="11558"/>
          <a:stretch>
            <a:fillRect/>
          </a:stretch>
        </p:blipFill>
        <p:spPr>
          <a:xfrm>
            <a:off x="5003800" y="4429760"/>
            <a:ext cx="1440011" cy="127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009765" y="2292350"/>
            <a:ext cx="187261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/>
              <a:t>运输</a:t>
            </a:r>
            <a:endParaRPr lang="zh-CN" altLang="en-US" sz="1200"/>
          </a:p>
          <a:p>
            <a:pPr algn="l">
              <a:lnSpc>
                <a:spcPct val="150000"/>
              </a:lnSpc>
            </a:pPr>
            <a:r>
              <a:rPr lang="zh-CN" altLang="en-US" sz="1200"/>
              <a:t>导航</a:t>
            </a:r>
            <a:endParaRPr lang="zh-CN" altLang="en-US" sz="1200"/>
          </a:p>
          <a:p>
            <a:pPr algn="l">
              <a:lnSpc>
                <a:spcPct val="150000"/>
              </a:lnSpc>
            </a:pPr>
            <a:r>
              <a:rPr lang="zh-CN" altLang="en-US" sz="1200"/>
              <a:t>医疗</a:t>
            </a:r>
            <a:endParaRPr lang="zh-CN" altLang="en-US" sz="1200"/>
          </a:p>
          <a:p>
            <a:pPr algn="l">
              <a:lnSpc>
                <a:spcPct val="150000"/>
              </a:lnSpc>
            </a:pPr>
            <a:r>
              <a:rPr lang="zh-CN" altLang="en-US" sz="1200"/>
              <a:t>工业运输（</a:t>
            </a:r>
            <a:r>
              <a:rPr lang="en-US" altLang="zh-CN" sz="1200"/>
              <a:t>AGV</a:t>
            </a:r>
            <a:r>
              <a:rPr lang="zh-CN" altLang="en-US" sz="1200"/>
              <a:t>）</a:t>
            </a:r>
            <a:endParaRPr lang="zh-CN" altLang="en-US" sz="1200"/>
          </a:p>
          <a:p>
            <a:pPr algn="l">
              <a:lnSpc>
                <a:spcPct val="150000"/>
              </a:lnSpc>
            </a:pPr>
            <a:r>
              <a:rPr lang="zh-CN" altLang="en-US" sz="1200"/>
              <a:t>视觉友好</a:t>
            </a:r>
            <a:endParaRPr lang="zh-CN" altLang="en-US" sz="1200"/>
          </a:p>
          <a:p>
            <a:pPr algn="l">
              <a:lnSpc>
                <a:spcPct val="150000"/>
              </a:lnSpc>
            </a:pPr>
            <a:r>
              <a:rPr lang="en-US" altLang="zh-CN" sz="1200"/>
              <a:t>……</a:t>
            </a:r>
            <a:endParaRPr lang="en-US" altLang="zh-CN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496" y="900009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1. </a:t>
            </a:r>
            <a:r>
              <a:rPr lang="zh-CN" altLang="en-US" sz="3200" b="1" dirty="0" smtClean="0">
                <a:latin typeface="+mj-ea"/>
                <a:ea typeface="+mj-ea"/>
              </a:rPr>
              <a:t>研究背景及意义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17367"/>
          <a:stretch>
            <a:fillRect/>
          </a:stretch>
        </p:blipFill>
        <p:spPr>
          <a:xfrm>
            <a:off x="4843145" y="1732915"/>
            <a:ext cx="3600026" cy="198299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t="8916"/>
          <a:stretch>
            <a:fillRect/>
          </a:stretch>
        </p:blipFill>
        <p:spPr>
          <a:xfrm>
            <a:off x="812800" y="1731010"/>
            <a:ext cx="3599815" cy="19850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rcRect b="16286"/>
          <a:stretch>
            <a:fillRect/>
          </a:stretch>
        </p:blipFill>
        <p:spPr>
          <a:xfrm>
            <a:off x="812800" y="3985260"/>
            <a:ext cx="3599815" cy="200406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rcRect l="11179" t="12196" r="11392" b="22783"/>
          <a:stretch>
            <a:fillRect/>
          </a:stretch>
        </p:blipFill>
        <p:spPr>
          <a:xfrm>
            <a:off x="4828540" y="3975100"/>
            <a:ext cx="3599815" cy="20142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3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5496" y="900009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2. </a:t>
            </a:r>
            <a:r>
              <a:rPr lang="zh-CN" altLang="en-US" sz="3200" b="1" dirty="0" smtClean="0">
                <a:latin typeface="+mj-ea"/>
                <a:ea typeface="+mj-ea"/>
              </a:rPr>
              <a:t>研究现状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2615" y="1649730"/>
            <a:ext cx="463867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en-US" altLang="zh-CN"/>
              <a:t>1949.</a:t>
            </a:r>
            <a:r>
              <a:rPr lang="zh-CN" altLang="en-US"/>
              <a:t>龟形机器人（光传感器</a:t>
            </a:r>
            <a:r>
              <a:rPr lang="zh-CN" altLang="en-US"/>
              <a:t>）</a:t>
            </a:r>
            <a:endParaRPr lang="zh-CN" altLang="en-US"/>
          </a:p>
          <a:p>
            <a:pPr algn="l">
              <a:lnSpc>
                <a:spcPct val="150000"/>
              </a:lnSpc>
            </a:pPr>
            <a:r>
              <a:rPr lang="en-US" altLang="zh-CN"/>
              <a:t>1961.</a:t>
            </a:r>
            <a:r>
              <a:rPr lang="zh-CN" altLang="en-US">
                <a:sym typeface="+mn-ea"/>
              </a:rPr>
              <a:t>StanfordResearchInstitute</a:t>
            </a:r>
            <a:r>
              <a:rPr lang="en-US" altLang="zh-CN">
                <a:sym typeface="+mn-ea"/>
              </a:rPr>
              <a:t>_Stanfordcard</a:t>
            </a:r>
            <a:endParaRPr lang="en-US" altLang="zh-CN"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/>
              <a:t>1966</a:t>
            </a:r>
            <a:r>
              <a:rPr lang="en-US" altLang="zh-CN"/>
              <a:t>-</a:t>
            </a:r>
            <a:r>
              <a:rPr lang="zh-CN" altLang="en-US"/>
              <a:t>1972</a:t>
            </a:r>
            <a:r>
              <a:rPr lang="en-US" altLang="zh-CN"/>
              <a:t>.</a:t>
            </a:r>
            <a:r>
              <a:rPr lang="zh-CN" altLang="en-US"/>
              <a:t>StanfordResearchInstitute</a:t>
            </a:r>
            <a:r>
              <a:rPr lang="en-US" altLang="zh-CN"/>
              <a:t>_</a:t>
            </a:r>
            <a:r>
              <a:rPr lang="zh-CN" altLang="en-US"/>
              <a:t>Shakey</a:t>
            </a:r>
            <a:endParaRPr lang="zh-CN" altLang="en-US"/>
          </a:p>
          <a:p>
            <a:pPr algn="l">
              <a:lnSpc>
                <a:spcPct val="150000"/>
              </a:lnSpc>
            </a:pPr>
            <a:r>
              <a:rPr lang="zh-CN" altLang="en-US"/>
              <a:t>2004</a:t>
            </a:r>
            <a:r>
              <a:rPr lang="en-US" altLang="zh-CN"/>
              <a:t>.</a:t>
            </a:r>
            <a:r>
              <a:rPr lang="zh-CN" altLang="en-US"/>
              <a:t>1</a:t>
            </a:r>
            <a:r>
              <a:rPr lang="en-US" altLang="zh-CN"/>
              <a:t>.</a:t>
            </a:r>
            <a:r>
              <a:rPr lang="zh-CN" altLang="en-US"/>
              <a:t>美国航空航天局</a:t>
            </a:r>
            <a:r>
              <a:rPr lang="en-US" altLang="zh-CN"/>
              <a:t>(NASA).”</a:t>
            </a:r>
            <a:r>
              <a:rPr lang="zh-CN" altLang="en-US"/>
              <a:t>勇气</a:t>
            </a:r>
            <a:r>
              <a:rPr lang="en-US" altLang="zh-CN"/>
              <a:t>”</a:t>
            </a:r>
            <a:r>
              <a:rPr lang="zh-CN" altLang="en-US"/>
              <a:t>号</a:t>
            </a:r>
            <a:r>
              <a:rPr lang="en-US" altLang="zh-CN"/>
              <a:t>,”</a:t>
            </a:r>
            <a:r>
              <a:rPr lang="zh-CN" altLang="en-US"/>
              <a:t>机遇</a:t>
            </a:r>
            <a:r>
              <a:rPr lang="en-US" altLang="zh-CN"/>
              <a:t>”</a:t>
            </a:r>
            <a:r>
              <a:rPr lang="zh-CN" altLang="en-US"/>
              <a:t>号</a:t>
            </a:r>
            <a:r>
              <a:rPr lang="en-US" altLang="zh-CN"/>
              <a:t>.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8950" y="3407410"/>
            <a:ext cx="1689100" cy="21729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8950" y="1484630"/>
            <a:ext cx="1689100" cy="17653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50" y="1484630"/>
            <a:ext cx="1478915" cy="176466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4250" y="4221480"/>
            <a:ext cx="1701800" cy="1358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3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5496" y="900009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2. </a:t>
            </a:r>
            <a:r>
              <a:rPr lang="zh-CN" altLang="en-US" sz="3200" b="1" dirty="0" smtClean="0">
                <a:latin typeface="+mj-ea"/>
                <a:ea typeface="+mj-ea"/>
              </a:rPr>
              <a:t>研究现状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8030" y="1759585"/>
            <a:ext cx="466407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2007-11-27.中国极地研究中心/中国科学院沈阳自动化研究所等.</a:t>
            </a:r>
            <a:r>
              <a:rPr lang="zh-CN" altLang="en-US"/>
              <a:t>冰雪面移动机器人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2010.浙江大学/中控科技集团.</a:t>
            </a:r>
            <a:r>
              <a:rPr lang="zh-CN" altLang="en-US"/>
              <a:t>海宝机器人</a:t>
            </a:r>
            <a:endParaRPr lang="zh-CN" altLang="en-US"/>
          </a:p>
          <a:p>
            <a:pPr algn="l"/>
            <a:endParaRPr lang="zh-CN" altLang="en-US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2012</a:t>
            </a:r>
            <a:r>
              <a:rPr lang="en-US" altLang="zh-CN">
                <a:solidFill>
                  <a:schemeClr val="accent6">
                    <a:lumMod val="75000"/>
                  </a:schemeClr>
                </a:solidFill>
              </a:rPr>
              <a:t>.</a:t>
            </a:r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7</a:t>
            </a:r>
            <a:r>
              <a:rPr lang="en-US" altLang="zh-CN">
                <a:solidFill>
                  <a:schemeClr val="accent6">
                    <a:lumMod val="75000"/>
                  </a:schemeClr>
                </a:solidFill>
              </a:rPr>
              <a:t>.</a:t>
            </a:r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中国</a:t>
            </a:r>
            <a:r>
              <a:rPr lang="en-US" altLang="zh-CN">
                <a:solidFill>
                  <a:schemeClr val="accent6">
                    <a:lumMod val="75000"/>
                  </a:schemeClr>
                </a:solidFill>
              </a:rPr>
              <a:t>.“</a:t>
            </a:r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蛟龙</a:t>
            </a:r>
            <a:r>
              <a:rPr lang="en-US" altLang="zh-CN">
                <a:solidFill>
                  <a:schemeClr val="accent6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号</a:t>
            </a:r>
            <a:r>
              <a:rPr lang="en-US" altLang="zh-CN">
                <a:solidFill>
                  <a:schemeClr val="accent6">
                    <a:lumMod val="75000"/>
                  </a:schemeClr>
                </a:solidFill>
              </a:rPr>
              <a:t>.</a:t>
            </a:r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7062米</a:t>
            </a:r>
            <a:r>
              <a:rPr lang="en-US" altLang="zh-CN">
                <a:solidFill>
                  <a:schemeClr val="accent6">
                    <a:lumMod val="75000"/>
                  </a:schemeClr>
                </a:solidFill>
              </a:rPr>
              <a:t>.</a:t>
            </a:r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（非轮式</a:t>
            </a:r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）</a:t>
            </a:r>
            <a:endParaRPr lang="zh-CN" altLang="en-US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endParaRPr lang="en-US" altLang="zh-CN">
              <a:solidFill>
                <a:schemeClr val="tx1"/>
              </a:solidFill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</a:rPr>
              <a:t>2013.12.</a:t>
            </a:r>
            <a:r>
              <a:rPr lang="zh-CN" altLang="en-US">
                <a:solidFill>
                  <a:schemeClr val="tx1"/>
                </a:solidFill>
              </a:rPr>
              <a:t>中国</a:t>
            </a:r>
            <a:r>
              <a:rPr lang="en-US" altLang="zh-CN">
                <a:solidFill>
                  <a:schemeClr val="tx1"/>
                </a:solidFill>
              </a:rPr>
              <a:t>.</a:t>
            </a:r>
            <a:r>
              <a:rPr lang="en-US" altLang="zh-CN">
                <a:solidFill>
                  <a:schemeClr val="tx1"/>
                </a:solidFill>
              </a:rPr>
              <a:t>“</a:t>
            </a:r>
            <a:r>
              <a:rPr lang="zh-CN" altLang="en-US">
                <a:solidFill>
                  <a:schemeClr val="tx1"/>
                </a:solidFill>
              </a:rPr>
              <a:t>玉兔号</a:t>
            </a:r>
            <a:r>
              <a:rPr lang="en-US" altLang="zh-CN">
                <a:solidFill>
                  <a:schemeClr val="tx1"/>
                </a:solidFill>
              </a:rPr>
              <a:t>”</a:t>
            </a:r>
            <a:r>
              <a:rPr lang="zh-CN" altLang="en-US">
                <a:solidFill>
                  <a:schemeClr val="tx1"/>
                </a:solidFill>
              </a:rPr>
              <a:t>月球车</a:t>
            </a: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1655" y="1844675"/>
            <a:ext cx="2540000" cy="1803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655" y="3893185"/>
            <a:ext cx="1626870" cy="223901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rcRect l="527" r="13032" b="11813"/>
          <a:stretch>
            <a:fillRect/>
          </a:stretch>
        </p:blipFill>
        <p:spPr>
          <a:xfrm>
            <a:off x="3075305" y="4549140"/>
            <a:ext cx="2263775" cy="1583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3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5496" y="900009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2. </a:t>
            </a:r>
            <a:r>
              <a:rPr lang="zh-CN" altLang="en-US" sz="3200" b="1" dirty="0" smtClean="0">
                <a:latin typeface="+mj-ea"/>
                <a:ea typeface="+mj-ea"/>
              </a:rPr>
              <a:t>研究现状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pic>
        <p:nvPicPr>
          <p:cNvPr id="2" name="图片 1"/>
          <p:cNvPicPr>
            <a:picLocks noChangeAspect="1" noChangeArrowheads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950" y="2127250"/>
            <a:ext cx="3600026" cy="36093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图片 4" descr="D:\Gaowy\QFS系列机器人移动开发底盘资料\毕业论文\图片\2.png"/>
          <p:cNvPicPr>
            <a:picLocks noChangeAspect="1" noChangeArrowheads="1"/>
          </p:cNvPicPr>
          <p:nvPr/>
        </p:nvPicPr>
        <p:blipFill>
          <a:blip r:embed="rId2"/>
          <a:srcRect t="24074"/>
          <a:stretch>
            <a:fillRect/>
          </a:stretch>
        </p:blipFill>
        <p:spPr>
          <a:xfrm>
            <a:off x="4712018" y="3003233"/>
            <a:ext cx="3600026" cy="27332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3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5496" y="900009"/>
            <a:ext cx="7572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+mj-ea"/>
                <a:ea typeface="+mj-ea"/>
              </a:rPr>
              <a:t> 2. </a:t>
            </a:r>
            <a:r>
              <a:rPr lang="zh-CN" altLang="en-US" sz="3200" b="1" dirty="0" smtClean="0">
                <a:latin typeface="+mj-ea"/>
                <a:ea typeface="+mj-ea"/>
              </a:rPr>
              <a:t>研究现状</a:t>
            </a:r>
            <a:endParaRPr lang="en-US" altLang="zh-CN" sz="3200" b="1" dirty="0" smtClean="0">
              <a:latin typeface="+mj-ea"/>
              <a:ea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b="16671"/>
          <a:stretch>
            <a:fillRect/>
          </a:stretch>
        </p:blipFill>
        <p:spPr>
          <a:xfrm>
            <a:off x="4354195" y="2735580"/>
            <a:ext cx="4399280" cy="36658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t="6168"/>
          <a:stretch>
            <a:fillRect/>
          </a:stretch>
        </p:blipFill>
        <p:spPr>
          <a:xfrm>
            <a:off x="-201930" y="1445895"/>
            <a:ext cx="5281295" cy="495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1259</Words>
  <Application>WPS 演示</Application>
  <PresentationFormat>全屏显示(4:3)</PresentationFormat>
  <Paragraphs>159</Paragraphs>
  <Slides>17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5" baseType="lpstr">
      <vt:lpstr>Arial</vt:lpstr>
      <vt:lpstr>宋体</vt:lpstr>
      <vt:lpstr>Wingdings</vt:lpstr>
      <vt:lpstr>Times New Roman</vt:lpstr>
      <vt:lpstr>楷体</vt:lpstr>
      <vt:lpstr>方正瘦金书简体</vt:lpstr>
      <vt:lpstr>黑体</vt:lpstr>
      <vt:lpstr>Calibri</vt:lpstr>
      <vt:lpstr>方正综艺简体</vt:lpstr>
      <vt:lpstr>Times New Roman</vt:lpstr>
      <vt:lpstr>华文行楷</vt:lpstr>
      <vt:lpstr>微软雅黑</vt:lpstr>
      <vt:lpstr>Arial Unicode MS</vt:lpstr>
      <vt:lpstr>楷体_GB2312</vt:lpstr>
      <vt:lpstr>新宋体</vt:lpstr>
      <vt:lpstr>AR Verdure Sans Demibold</vt:lpstr>
      <vt:lpstr>Migraffiti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Gbone</cp:lastModifiedBy>
  <cp:revision>1018</cp:revision>
  <dcterms:created xsi:type="dcterms:W3CDTF">2013-06-03T12:31:00Z</dcterms:created>
  <dcterms:modified xsi:type="dcterms:W3CDTF">2017-11-12T13:31:12Z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